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733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001554"/>
            <a:ext cx="7477601" cy="3832860"/>
          </a:xfrm>
          <a:prstGeom prst="rect">
            <a:avLst/>
          </a:prstGeom>
          <a:noFill/>
          <a:ln/>
        </p:spPr>
        <p:txBody>
          <a:bodyPr wrap="square" rtlCol="0" anchor="t"/>
          <a:lstStyle/>
          <a:p>
            <a:pPr marL="0" indent="0">
              <a:lnSpc>
                <a:spcPts val="7545"/>
              </a:lnSpc>
              <a:buNone/>
            </a:pPr>
            <a:r>
              <a:rPr lang="en-US" sz="6036" dirty="0">
                <a:solidFill>
                  <a:srgbClr val="F2F0F4"/>
                </a:solidFill>
                <a:latin typeface="Montserrat" pitchFamily="34" charset="0"/>
                <a:ea typeface="Montserrat" pitchFamily="34" charset="-122"/>
                <a:cs typeface="Montserrat" pitchFamily="34" charset="-120"/>
              </a:rPr>
              <a:t>Surge Savvy: Predicting Sea Storm Surge with Machine Learning</a:t>
            </a:r>
            <a:endParaRPr lang="en-US" sz="6036" dirty="0"/>
          </a:p>
        </p:txBody>
      </p:sp>
      <p:sp>
        <p:nvSpPr>
          <p:cNvPr id="6" name="Text 2"/>
          <p:cNvSpPr/>
          <p:nvPr/>
        </p:nvSpPr>
        <p:spPr>
          <a:xfrm>
            <a:off x="833199" y="5167670"/>
            <a:ext cx="747760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Explore the cutting-edge technology of machine learning as it revolutionizes our ability to forecast and prepare for devastating sea storm surges. This presentation will delve into the powerful predictive models that are transforming our understanding of these natural disasters.</a:t>
            </a:r>
            <a:endParaRPr lang="en-US" sz="1750" dirty="0"/>
          </a:p>
        </p:txBody>
      </p:sp>
      <p:sp>
        <p:nvSpPr>
          <p:cNvPr id="7" name="Shape 3"/>
          <p:cNvSpPr/>
          <p:nvPr/>
        </p:nvSpPr>
        <p:spPr>
          <a:xfrm>
            <a:off x="833199" y="6855857"/>
            <a:ext cx="355402" cy="355402"/>
          </a:xfrm>
          <a:prstGeom prst="roundRect">
            <a:avLst>
              <a:gd name="adj" fmla="val 25726039"/>
            </a:avLst>
          </a:prstGeom>
          <a:noFill/>
          <a:ln w="7620">
            <a:solidFill>
              <a:srgbClr val="FFFFFF"/>
            </a:solidFill>
            <a:prstDash val="solid"/>
          </a:ln>
        </p:spPr>
        <p:txBody>
          <a:bodyPr/>
          <a:lstStyle/>
          <a:p>
            <a:endParaRPr lang="en-IN"/>
          </a:p>
        </p:txBody>
      </p:sp>
      <p:pic>
        <p:nvPicPr>
          <p:cNvPr id="8" name="Image 2" descr="preencoded.png"/>
          <p:cNvPicPr>
            <a:picLocks noChangeAspect="1"/>
          </p:cNvPicPr>
          <p:nvPr/>
        </p:nvPicPr>
        <p:blipFill>
          <a:blip r:embed="rId5"/>
          <a:stretch>
            <a:fillRect/>
          </a:stretch>
        </p:blipFill>
        <p:spPr>
          <a:xfrm>
            <a:off x="840819" y="6863477"/>
            <a:ext cx="340162" cy="340162"/>
          </a:xfrm>
          <a:prstGeom prst="rect">
            <a:avLst/>
          </a:prstGeom>
        </p:spPr>
      </p:pic>
      <p:sp>
        <p:nvSpPr>
          <p:cNvPr id="9" name="Text 4"/>
          <p:cNvSpPr/>
          <p:nvPr/>
        </p:nvSpPr>
        <p:spPr>
          <a:xfrm>
            <a:off x="1299686" y="6839188"/>
            <a:ext cx="1986082" cy="388858"/>
          </a:xfrm>
          <a:prstGeom prst="rect">
            <a:avLst/>
          </a:prstGeom>
          <a:noFill/>
          <a:ln/>
        </p:spPr>
        <p:txBody>
          <a:bodyPr wrap="none" rtlCol="0" anchor="t"/>
          <a:lstStyle/>
          <a:p>
            <a:pPr marL="0" indent="0" algn="l">
              <a:lnSpc>
                <a:spcPts val="3062"/>
              </a:lnSpc>
              <a:buNone/>
            </a:pPr>
            <a:r>
              <a:rPr lang="en-US" sz="2187" b="1" dirty="0">
                <a:solidFill>
                  <a:srgbClr val="DCD7E5"/>
                </a:solidFill>
                <a:latin typeface="Heebo" pitchFamily="34" charset="0"/>
                <a:ea typeface="Heebo" pitchFamily="34" charset="-122"/>
                <a:cs typeface="Heebo" pitchFamily="34" charset="-120"/>
              </a:rPr>
              <a:t>by Parth Grewal</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725335"/>
            <a:ext cx="7477601" cy="958215"/>
          </a:xfrm>
          <a:prstGeom prst="rect">
            <a:avLst/>
          </a:prstGeom>
          <a:noFill/>
          <a:ln/>
        </p:spPr>
        <p:txBody>
          <a:bodyPr wrap="none" rtlCol="0" anchor="t"/>
          <a:lstStyle/>
          <a:p>
            <a:pPr marL="0" indent="0">
              <a:lnSpc>
                <a:spcPts val="7545"/>
              </a:lnSpc>
              <a:buNone/>
            </a:pPr>
            <a:r>
              <a:rPr lang="en-US" sz="6036" dirty="0">
                <a:solidFill>
                  <a:srgbClr val="F2F0F4"/>
                </a:solidFill>
                <a:latin typeface="Montserrat" pitchFamily="34" charset="0"/>
                <a:ea typeface="Montserrat" pitchFamily="34" charset="-122"/>
                <a:cs typeface="Montserrat" pitchFamily="34" charset="-120"/>
              </a:rPr>
              <a:t>Thank You</a:t>
            </a:r>
            <a:endParaRPr lang="en-US" sz="6036" dirty="0"/>
          </a:p>
        </p:txBody>
      </p:sp>
      <p:sp>
        <p:nvSpPr>
          <p:cNvPr id="6" name="Text 2"/>
          <p:cNvSpPr/>
          <p:nvPr/>
        </p:nvSpPr>
        <p:spPr>
          <a:xfrm>
            <a:off x="833199" y="3016806"/>
            <a:ext cx="7477601"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We've covered the key aspects of using machine learning to predict sea storm surge. Thank you for your attention and interest in this important topic. Please don't hesitate to reach out if you have any further questions.</a:t>
            </a:r>
            <a:endParaRPr lang="en-US" sz="1750" dirty="0"/>
          </a:p>
        </p:txBody>
      </p:sp>
      <p:sp>
        <p:nvSpPr>
          <p:cNvPr id="7" name="Text 3"/>
          <p:cNvSpPr/>
          <p:nvPr/>
        </p:nvSpPr>
        <p:spPr>
          <a:xfrm>
            <a:off x="833199" y="4332923"/>
            <a:ext cx="7477601"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Parth Grewal</a:t>
            </a:r>
            <a:endParaRPr lang="en-US" sz="1750" dirty="0"/>
          </a:p>
        </p:txBody>
      </p:sp>
      <p:sp>
        <p:nvSpPr>
          <p:cNvPr id="8" name="Text 4"/>
          <p:cNvSpPr/>
          <p:nvPr/>
        </p:nvSpPr>
        <p:spPr>
          <a:xfrm>
            <a:off x="833199" y="4938236"/>
            <a:ext cx="7477601"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Harsh Kumar</a:t>
            </a:r>
            <a:endParaRPr lang="en-US" sz="1750" dirty="0"/>
          </a:p>
        </p:txBody>
      </p:sp>
      <p:sp>
        <p:nvSpPr>
          <p:cNvPr id="9" name="Text 5"/>
          <p:cNvSpPr/>
          <p:nvPr/>
        </p:nvSpPr>
        <p:spPr>
          <a:xfrm>
            <a:off x="833199" y="5543550"/>
            <a:ext cx="7477601"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Ayushman Kumar</a:t>
            </a:r>
            <a:endParaRPr lang="en-US" sz="1750" dirty="0"/>
          </a:p>
        </p:txBody>
      </p:sp>
      <p:sp>
        <p:nvSpPr>
          <p:cNvPr id="10" name="Text 6"/>
          <p:cNvSpPr/>
          <p:nvPr/>
        </p:nvSpPr>
        <p:spPr>
          <a:xfrm>
            <a:off x="833199" y="6148864"/>
            <a:ext cx="7477601" cy="355402"/>
          </a:xfrm>
          <a:prstGeom prst="rect">
            <a:avLst/>
          </a:prstGeom>
          <a:noFill/>
          <a:ln/>
        </p:spPr>
        <p:txBody>
          <a:bodyPr wrap="non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Tavishee Singh</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2542937"/>
            <a:ext cx="7477601"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Introduction to Sea Storm Surge</a:t>
            </a:r>
            <a:endParaRPr lang="en-US" sz="4374" dirty="0"/>
          </a:p>
        </p:txBody>
      </p:sp>
      <p:sp>
        <p:nvSpPr>
          <p:cNvPr id="6" name="Text 2"/>
          <p:cNvSpPr/>
          <p:nvPr/>
        </p:nvSpPr>
        <p:spPr>
          <a:xfrm>
            <a:off x="6319599" y="4264938"/>
            <a:ext cx="747760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Sea storm surge is the abnormal rise of water levels during a storm, caused by the combined effects of low atmospheric pressure and strong winds pushing water onshore. This dramatic increase in water levels can lead to devastating coastal flooding, erosion, and damage to infrastructure.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a:p>
        </p:txBody>
      </p:sp>
      <p:sp>
        <p:nvSpPr>
          <p:cNvPr id="4" name="Text 1"/>
          <p:cNvSpPr/>
          <p:nvPr/>
        </p:nvSpPr>
        <p:spPr>
          <a:xfrm>
            <a:off x="2037993" y="935236"/>
            <a:ext cx="10554414"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The Importance of Accurate Surge Prediction</a:t>
            </a:r>
            <a:endParaRPr lang="en-US" sz="4374" dirty="0"/>
          </a:p>
        </p:txBody>
      </p:sp>
      <p:sp>
        <p:nvSpPr>
          <p:cNvPr id="5" name="Shape 2"/>
          <p:cNvSpPr/>
          <p:nvPr/>
        </p:nvSpPr>
        <p:spPr>
          <a:xfrm>
            <a:off x="2037993" y="2941915"/>
            <a:ext cx="499943" cy="499943"/>
          </a:xfrm>
          <a:prstGeom prst="roundRect">
            <a:avLst>
              <a:gd name="adj" fmla="val 20000"/>
            </a:avLst>
          </a:prstGeom>
          <a:noFill/>
          <a:ln w="7620">
            <a:solidFill>
              <a:srgbClr val="552C86"/>
            </a:solidFill>
            <a:prstDash val="solid"/>
          </a:ln>
        </p:spPr>
        <p:txBody>
          <a:bodyPr/>
          <a:lstStyle/>
          <a:p>
            <a:endParaRPr lang="en-IN"/>
          </a:p>
        </p:txBody>
      </p:sp>
      <p:sp>
        <p:nvSpPr>
          <p:cNvPr id="6" name="Text 3"/>
          <p:cNvSpPr/>
          <p:nvPr/>
        </p:nvSpPr>
        <p:spPr>
          <a:xfrm>
            <a:off x="2227778" y="2983587"/>
            <a:ext cx="120372"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7" name="Text 4"/>
          <p:cNvSpPr/>
          <p:nvPr/>
        </p:nvSpPr>
        <p:spPr>
          <a:xfrm>
            <a:off x="2760107" y="3018234"/>
            <a:ext cx="277749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Safeguarding Lives</a:t>
            </a:r>
            <a:endParaRPr lang="en-US" sz="2187" dirty="0"/>
          </a:p>
        </p:txBody>
      </p:sp>
      <p:sp>
        <p:nvSpPr>
          <p:cNvPr id="8" name="Text 5"/>
          <p:cNvSpPr/>
          <p:nvPr/>
        </p:nvSpPr>
        <p:spPr>
          <a:xfrm>
            <a:off x="2760107" y="3498652"/>
            <a:ext cx="4444008"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Precise surge forecasting enables timely evacuations, protecting coastal communities from the devastating impacts of rising floodwaters.</a:t>
            </a:r>
            <a:endParaRPr lang="en-US" sz="1750" dirty="0"/>
          </a:p>
        </p:txBody>
      </p:sp>
      <p:sp>
        <p:nvSpPr>
          <p:cNvPr id="9" name="Shape 6"/>
          <p:cNvSpPr/>
          <p:nvPr/>
        </p:nvSpPr>
        <p:spPr>
          <a:xfrm>
            <a:off x="7426285" y="2941915"/>
            <a:ext cx="499943" cy="499943"/>
          </a:xfrm>
          <a:prstGeom prst="roundRect">
            <a:avLst>
              <a:gd name="adj" fmla="val 20000"/>
            </a:avLst>
          </a:prstGeom>
          <a:noFill/>
          <a:ln w="7620">
            <a:solidFill>
              <a:srgbClr val="552C86"/>
            </a:solidFill>
            <a:prstDash val="solid"/>
          </a:ln>
        </p:spPr>
        <p:txBody>
          <a:bodyPr/>
          <a:lstStyle/>
          <a:p>
            <a:endParaRPr lang="en-IN"/>
          </a:p>
        </p:txBody>
      </p:sp>
      <p:sp>
        <p:nvSpPr>
          <p:cNvPr id="10" name="Text 7"/>
          <p:cNvSpPr/>
          <p:nvPr/>
        </p:nvSpPr>
        <p:spPr>
          <a:xfrm>
            <a:off x="7581543" y="2983587"/>
            <a:ext cx="189309"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1" name="Text 8"/>
          <p:cNvSpPr/>
          <p:nvPr/>
        </p:nvSpPr>
        <p:spPr>
          <a:xfrm>
            <a:off x="8148399" y="3018234"/>
            <a:ext cx="4019907"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Minimizing Economic Losses</a:t>
            </a:r>
            <a:endParaRPr lang="en-US" sz="2187" dirty="0"/>
          </a:p>
        </p:txBody>
      </p:sp>
      <p:sp>
        <p:nvSpPr>
          <p:cNvPr id="12" name="Text 9"/>
          <p:cNvSpPr/>
          <p:nvPr/>
        </p:nvSpPr>
        <p:spPr>
          <a:xfrm>
            <a:off x="8148399" y="3498652"/>
            <a:ext cx="4444008"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Accurate predictions help businesses and governments prepare for disruptions, preventing costly damage to infrastructure and mitigating financial losses.</a:t>
            </a:r>
            <a:endParaRPr lang="en-US" sz="1750" dirty="0"/>
          </a:p>
        </p:txBody>
      </p:sp>
      <p:sp>
        <p:nvSpPr>
          <p:cNvPr id="13" name="Shape 10"/>
          <p:cNvSpPr/>
          <p:nvPr/>
        </p:nvSpPr>
        <p:spPr>
          <a:xfrm>
            <a:off x="2037993" y="5316022"/>
            <a:ext cx="499943" cy="499943"/>
          </a:xfrm>
          <a:prstGeom prst="roundRect">
            <a:avLst>
              <a:gd name="adj" fmla="val 20000"/>
            </a:avLst>
          </a:prstGeom>
          <a:noFill/>
          <a:ln w="7620">
            <a:solidFill>
              <a:srgbClr val="552C86"/>
            </a:solidFill>
            <a:prstDash val="solid"/>
          </a:ln>
        </p:spPr>
        <p:txBody>
          <a:bodyPr/>
          <a:lstStyle/>
          <a:p>
            <a:endParaRPr lang="en-IN"/>
          </a:p>
        </p:txBody>
      </p:sp>
      <p:sp>
        <p:nvSpPr>
          <p:cNvPr id="14" name="Text 11"/>
          <p:cNvSpPr/>
          <p:nvPr/>
        </p:nvSpPr>
        <p:spPr>
          <a:xfrm>
            <a:off x="2193965" y="5357693"/>
            <a:ext cx="1880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15" name="Text 12"/>
          <p:cNvSpPr/>
          <p:nvPr/>
        </p:nvSpPr>
        <p:spPr>
          <a:xfrm>
            <a:off x="2760107" y="5392341"/>
            <a:ext cx="367284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Informing Urban Planning</a:t>
            </a:r>
            <a:endParaRPr lang="en-US" sz="2187" dirty="0"/>
          </a:p>
        </p:txBody>
      </p:sp>
      <p:sp>
        <p:nvSpPr>
          <p:cNvPr id="16" name="Text 13"/>
          <p:cNvSpPr/>
          <p:nvPr/>
        </p:nvSpPr>
        <p:spPr>
          <a:xfrm>
            <a:off x="2760107" y="5872758"/>
            <a:ext cx="4444008"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Surge data informs resilient city design, ensuring new developments can withstand the increasing frequency and intensity of coastal storms.</a:t>
            </a:r>
            <a:endParaRPr lang="en-US" sz="1750" dirty="0"/>
          </a:p>
        </p:txBody>
      </p:sp>
      <p:sp>
        <p:nvSpPr>
          <p:cNvPr id="17" name="Shape 14"/>
          <p:cNvSpPr/>
          <p:nvPr/>
        </p:nvSpPr>
        <p:spPr>
          <a:xfrm>
            <a:off x="7426285" y="5316022"/>
            <a:ext cx="499943" cy="499943"/>
          </a:xfrm>
          <a:prstGeom prst="roundRect">
            <a:avLst>
              <a:gd name="adj" fmla="val 20000"/>
            </a:avLst>
          </a:prstGeom>
          <a:noFill/>
          <a:ln w="7620">
            <a:solidFill>
              <a:srgbClr val="552C86"/>
            </a:solidFill>
            <a:prstDash val="solid"/>
          </a:ln>
        </p:spPr>
        <p:txBody>
          <a:bodyPr/>
          <a:lstStyle/>
          <a:p>
            <a:endParaRPr lang="en-IN"/>
          </a:p>
        </p:txBody>
      </p:sp>
      <p:sp>
        <p:nvSpPr>
          <p:cNvPr id="18" name="Text 15"/>
          <p:cNvSpPr/>
          <p:nvPr/>
        </p:nvSpPr>
        <p:spPr>
          <a:xfrm>
            <a:off x="7566065" y="5357693"/>
            <a:ext cx="220385"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4</a:t>
            </a:r>
            <a:endParaRPr lang="en-US" sz="2624" dirty="0"/>
          </a:p>
        </p:txBody>
      </p:sp>
      <p:sp>
        <p:nvSpPr>
          <p:cNvPr id="19" name="Text 16"/>
          <p:cNvSpPr/>
          <p:nvPr/>
        </p:nvSpPr>
        <p:spPr>
          <a:xfrm>
            <a:off x="8148399" y="5392341"/>
            <a:ext cx="4147423"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Enhancing Disaster Response</a:t>
            </a:r>
            <a:endParaRPr lang="en-US" sz="2187" dirty="0"/>
          </a:p>
        </p:txBody>
      </p:sp>
      <p:sp>
        <p:nvSpPr>
          <p:cNvPr id="20" name="Text 17"/>
          <p:cNvSpPr/>
          <p:nvPr/>
        </p:nvSpPr>
        <p:spPr>
          <a:xfrm>
            <a:off x="8148399" y="5872758"/>
            <a:ext cx="4444008"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Real-time surge modeling enables emergency services to mobilize resources effectively, streamlining rescue and recovery efforts in the aftermath.</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a:p>
        </p:txBody>
      </p:sp>
      <p:sp>
        <p:nvSpPr>
          <p:cNvPr id="4" name="Text 1"/>
          <p:cNvSpPr/>
          <p:nvPr/>
        </p:nvSpPr>
        <p:spPr>
          <a:xfrm>
            <a:off x="2037993" y="829628"/>
            <a:ext cx="10554414"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Machine Learning Techniques for Surge Forecasting</a:t>
            </a:r>
            <a:endParaRPr lang="en-US" sz="4374" dirty="0"/>
          </a:p>
        </p:txBody>
      </p:sp>
      <p:sp>
        <p:nvSpPr>
          <p:cNvPr id="5" name="Shape 2"/>
          <p:cNvSpPr/>
          <p:nvPr/>
        </p:nvSpPr>
        <p:spPr>
          <a:xfrm>
            <a:off x="7293054" y="2662714"/>
            <a:ext cx="44410" cy="4737259"/>
          </a:xfrm>
          <a:prstGeom prst="roundRect">
            <a:avLst>
              <a:gd name="adj" fmla="val 225151"/>
            </a:avLst>
          </a:prstGeom>
          <a:solidFill>
            <a:srgbClr val="552C86"/>
          </a:solidFill>
          <a:ln/>
        </p:spPr>
        <p:txBody>
          <a:bodyPr/>
          <a:lstStyle/>
          <a:p>
            <a:endParaRPr lang="en-IN"/>
          </a:p>
        </p:txBody>
      </p:sp>
      <p:sp>
        <p:nvSpPr>
          <p:cNvPr id="6" name="Shape 3"/>
          <p:cNvSpPr/>
          <p:nvPr/>
        </p:nvSpPr>
        <p:spPr>
          <a:xfrm>
            <a:off x="6287631" y="3064014"/>
            <a:ext cx="777597" cy="44410"/>
          </a:xfrm>
          <a:prstGeom prst="roundRect">
            <a:avLst>
              <a:gd name="adj" fmla="val 225151"/>
            </a:avLst>
          </a:prstGeom>
          <a:solidFill>
            <a:srgbClr val="552C86"/>
          </a:solidFill>
          <a:ln/>
        </p:spPr>
        <p:txBody>
          <a:bodyPr/>
          <a:lstStyle/>
          <a:p>
            <a:endParaRPr lang="en-IN"/>
          </a:p>
        </p:txBody>
      </p:sp>
      <p:sp>
        <p:nvSpPr>
          <p:cNvPr id="7" name="Shape 4"/>
          <p:cNvSpPr/>
          <p:nvPr/>
        </p:nvSpPr>
        <p:spPr>
          <a:xfrm>
            <a:off x="7065228" y="2836307"/>
            <a:ext cx="499943" cy="499943"/>
          </a:xfrm>
          <a:prstGeom prst="roundRect">
            <a:avLst>
              <a:gd name="adj" fmla="val 20000"/>
            </a:avLst>
          </a:prstGeom>
          <a:noFill/>
          <a:ln w="7620">
            <a:solidFill>
              <a:srgbClr val="552C86"/>
            </a:solidFill>
            <a:prstDash val="solid"/>
          </a:ln>
        </p:spPr>
        <p:txBody>
          <a:bodyPr/>
          <a:lstStyle/>
          <a:p>
            <a:endParaRPr lang="en-IN"/>
          </a:p>
        </p:txBody>
      </p:sp>
      <p:sp>
        <p:nvSpPr>
          <p:cNvPr id="8" name="Text 5"/>
          <p:cNvSpPr/>
          <p:nvPr/>
        </p:nvSpPr>
        <p:spPr>
          <a:xfrm>
            <a:off x="7255014" y="2877979"/>
            <a:ext cx="120372"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9" name="Text 6"/>
          <p:cNvSpPr/>
          <p:nvPr/>
        </p:nvSpPr>
        <p:spPr>
          <a:xfrm>
            <a:off x="3306008" y="2884884"/>
            <a:ext cx="2787134" cy="347186"/>
          </a:xfrm>
          <a:prstGeom prst="rect">
            <a:avLst/>
          </a:prstGeom>
          <a:noFill/>
          <a:ln/>
        </p:spPr>
        <p:txBody>
          <a:bodyPr wrap="none" rtlCol="0" anchor="t"/>
          <a:lstStyle/>
          <a:p>
            <a:pPr marL="0" indent="0" algn="r">
              <a:lnSpc>
                <a:spcPts val="2734"/>
              </a:lnSpc>
              <a:buNone/>
            </a:pPr>
            <a:r>
              <a:rPr lang="en-US" sz="2187" dirty="0">
                <a:solidFill>
                  <a:srgbClr val="DCD7E5"/>
                </a:solidFill>
                <a:latin typeface="Montserrat" pitchFamily="34" charset="0"/>
                <a:ea typeface="Montserrat" pitchFamily="34" charset="-122"/>
                <a:cs typeface="Montserrat" pitchFamily="34" charset="-120"/>
              </a:rPr>
              <a:t>Time Series Analysis</a:t>
            </a:r>
            <a:endParaRPr lang="en-US" sz="2187" dirty="0"/>
          </a:p>
        </p:txBody>
      </p:sp>
      <p:sp>
        <p:nvSpPr>
          <p:cNvPr id="10" name="Text 7"/>
          <p:cNvSpPr/>
          <p:nvPr/>
        </p:nvSpPr>
        <p:spPr>
          <a:xfrm>
            <a:off x="2037993" y="3365302"/>
            <a:ext cx="4055150" cy="1421606"/>
          </a:xfrm>
          <a:prstGeom prst="rect">
            <a:avLst/>
          </a:prstGeom>
          <a:noFill/>
          <a:ln/>
        </p:spPr>
        <p:txBody>
          <a:bodyPr wrap="square" rtlCol="0" anchor="t"/>
          <a:lstStyle/>
          <a:p>
            <a:pPr marL="0" indent="0" algn="r">
              <a:lnSpc>
                <a:spcPts val="2799"/>
              </a:lnSpc>
              <a:buNone/>
            </a:pPr>
            <a:r>
              <a:rPr lang="en-US" sz="1750" dirty="0">
                <a:solidFill>
                  <a:srgbClr val="DCD7E5"/>
                </a:solidFill>
                <a:latin typeface="Heebo" pitchFamily="34" charset="0"/>
                <a:ea typeface="Heebo" pitchFamily="34" charset="-122"/>
                <a:cs typeface="Heebo" pitchFamily="34" charset="-120"/>
              </a:rPr>
              <a:t>Leveraging historical data on wind, tides, and storm patterns to build predictive models that can forecast storm surge levels.</a:t>
            </a:r>
            <a:endParaRPr lang="en-US" sz="1750" dirty="0"/>
          </a:p>
        </p:txBody>
      </p:sp>
      <p:sp>
        <p:nvSpPr>
          <p:cNvPr id="11" name="Shape 8"/>
          <p:cNvSpPr/>
          <p:nvPr/>
        </p:nvSpPr>
        <p:spPr>
          <a:xfrm>
            <a:off x="7565172" y="4174867"/>
            <a:ext cx="777597" cy="44410"/>
          </a:xfrm>
          <a:prstGeom prst="roundRect">
            <a:avLst>
              <a:gd name="adj" fmla="val 225151"/>
            </a:avLst>
          </a:prstGeom>
          <a:solidFill>
            <a:srgbClr val="552C86"/>
          </a:solidFill>
          <a:ln/>
        </p:spPr>
        <p:txBody>
          <a:bodyPr/>
          <a:lstStyle/>
          <a:p>
            <a:endParaRPr lang="en-IN"/>
          </a:p>
        </p:txBody>
      </p:sp>
      <p:sp>
        <p:nvSpPr>
          <p:cNvPr id="12" name="Shape 9"/>
          <p:cNvSpPr/>
          <p:nvPr/>
        </p:nvSpPr>
        <p:spPr>
          <a:xfrm>
            <a:off x="7065228" y="3947160"/>
            <a:ext cx="499943" cy="499943"/>
          </a:xfrm>
          <a:prstGeom prst="roundRect">
            <a:avLst>
              <a:gd name="adj" fmla="val 20000"/>
            </a:avLst>
          </a:prstGeom>
          <a:noFill/>
          <a:ln w="7620">
            <a:solidFill>
              <a:srgbClr val="552C86"/>
            </a:solidFill>
            <a:prstDash val="solid"/>
          </a:ln>
        </p:spPr>
        <p:txBody>
          <a:bodyPr/>
          <a:lstStyle/>
          <a:p>
            <a:endParaRPr lang="en-IN"/>
          </a:p>
        </p:txBody>
      </p:sp>
      <p:sp>
        <p:nvSpPr>
          <p:cNvPr id="13" name="Text 10"/>
          <p:cNvSpPr/>
          <p:nvPr/>
        </p:nvSpPr>
        <p:spPr>
          <a:xfrm>
            <a:off x="7220486" y="3988832"/>
            <a:ext cx="189309"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4" name="Text 11"/>
          <p:cNvSpPr/>
          <p:nvPr/>
        </p:nvSpPr>
        <p:spPr>
          <a:xfrm>
            <a:off x="8537258" y="3995738"/>
            <a:ext cx="277749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Neural Networks</a:t>
            </a:r>
            <a:endParaRPr lang="en-US" sz="2187" dirty="0"/>
          </a:p>
        </p:txBody>
      </p:sp>
      <p:sp>
        <p:nvSpPr>
          <p:cNvPr id="15" name="Text 12"/>
          <p:cNvSpPr/>
          <p:nvPr/>
        </p:nvSpPr>
        <p:spPr>
          <a:xfrm>
            <a:off x="8537258" y="4476155"/>
            <a:ext cx="4055150" cy="1421606"/>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Applying deep learning algorithms to rapidly process complex environmental data and identify patterns that influence surge development.</a:t>
            </a:r>
            <a:endParaRPr lang="en-US" sz="1750" dirty="0"/>
          </a:p>
        </p:txBody>
      </p:sp>
      <p:sp>
        <p:nvSpPr>
          <p:cNvPr id="16" name="Shape 13"/>
          <p:cNvSpPr/>
          <p:nvPr/>
        </p:nvSpPr>
        <p:spPr>
          <a:xfrm>
            <a:off x="6287631" y="5632549"/>
            <a:ext cx="777597" cy="44410"/>
          </a:xfrm>
          <a:prstGeom prst="roundRect">
            <a:avLst>
              <a:gd name="adj" fmla="val 225151"/>
            </a:avLst>
          </a:prstGeom>
          <a:solidFill>
            <a:srgbClr val="552C86"/>
          </a:solidFill>
          <a:ln/>
        </p:spPr>
        <p:txBody>
          <a:bodyPr/>
          <a:lstStyle/>
          <a:p>
            <a:endParaRPr lang="en-IN"/>
          </a:p>
        </p:txBody>
      </p:sp>
      <p:sp>
        <p:nvSpPr>
          <p:cNvPr id="17" name="Shape 14"/>
          <p:cNvSpPr/>
          <p:nvPr/>
        </p:nvSpPr>
        <p:spPr>
          <a:xfrm>
            <a:off x="7065228" y="5404842"/>
            <a:ext cx="499943" cy="499943"/>
          </a:xfrm>
          <a:prstGeom prst="roundRect">
            <a:avLst>
              <a:gd name="adj" fmla="val 20000"/>
            </a:avLst>
          </a:prstGeom>
          <a:noFill/>
          <a:ln w="7620">
            <a:solidFill>
              <a:srgbClr val="552C86"/>
            </a:solidFill>
            <a:prstDash val="solid"/>
          </a:ln>
        </p:spPr>
        <p:txBody>
          <a:bodyPr/>
          <a:lstStyle/>
          <a:p>
            <a:endParaRPr lang="en-IN"/>
          </a:p>
        </p:txBody>
      </p:sp>
      <p:sp>
        <p:nvSpPr>
          <p:cNvPr id="18" name="Text 15"/>
          <p:cNvSpPr/>
          <p:nvPr/>
        </p:nvSpPr>
        <p:spPr>
          <a:xfrm>
            <a:off x="7221200" y="5446514"/>
            <a:ext cx="1880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19" name="Text 16"/>
          <p:cNvSpPr/>
          <p:nvPr/>
        </p:nvSpPr>
        <p:spPr>
          <a:xfrm>
            <a:off x="3296007" y="5453420"/>
            <a:ext cx="2797135" cy="347186"/>
          </a:xfrm>
          <a:prstGeom prst="rect">
            <a:avLst/>
          </a:prstGeom>
          <a:noFill/>
          <a:ln/>
        </p:spPr>
        <p:txBody>
          <a:bodyPr wrap="none" rtlCol="0" anchor="t"/>
          <a:lstStyle/>
          <a:p>
            <a:pPr marL="0" indent="0" algn="r">
              <a:lnSpc>
                <a:spcPts val="2734"/>
              </a:lnSpc>
              <a:buNone/>
            </a:pPr>
            <a:r>
              <a:rPr lang="en-US" sz="2187" dirty="0">
                <a:solidFill>
                  <a:srgbClr val="DCD7E5"/>
                </a:solidFill>
                <a:latin typeface="Montserrat" pitchFamily="34" charset="0"/>
                <a:ea typeface="Montserrat" pitchFamily="34" charset="-122"/>
                <a:cs typeface="Montserrat" pitchFamily="34" charset="-120"/>
              </a:rPr>
              <a:t>Ensemble Modeling</a:t>
            </a:r>
            <a:endParaRPr lang="en-US" sz="2187" dirty="0"/>
          </a:p>
        </p:txBody>
      </p:sp>
      <p:sp>
        <p:nvSpPr>
          <p:cNvPr id="20" name="Text 17"/>
          <p:cNvSpPr/>
          <p:nvPr/>
        </p:nvSpPr>
        <p:spPr>
          <a:xfrm>
            <a:off x="2037993" y="5933837"/>
            <a:ext cx="4055150" cy="1066205"/>
          </a:xfrm>
          <a:prstGeom prst="rect">
            <a:avLst/>
          </a:prstGeom>
          <a:noFill/>
          <a:ln/>
        </p:spPr>
        <p:txBody>
          <a:bodyPr wrap="square" rtlCol="0" anchor="t"/>
          <a:lstStyle/>
          <a:p>
            <a:pPr marL="0" indent="0" algn="r">
              <a:lnSpc>
                <a:spcPts val="2799"/>
              </a:lnSpc>
              <a:buNone/>
            </a:pPr>
            <a:r>
              <a:rPr lang="en-US" sz="1750" dirty="0">
                <a:solidFill>
                  <a:srgbClr val="DCD7E5"/>
                </a:solidFill>
                <a:latin typeface="Heebo" pitchFamily="34" charset="0"/>
                <a:ea typeface="Heebo" pitchFamily="34" charset="-122"/>
                <a:cs typeface="Heebo" pitchFamily="34" charset="-120"/>
              </a:rPr>
              <a:t>Combining multiple machine learning models to enhance accuracy and provide a more robust surge prediction system.</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707237"/>
            <a:ext cx="7477601"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Data Collection and Preprocessing</a:t>
            </a:r>
            <a:endParaRPr lang="en-US" sz="4374" dirty="0"/>
          </a:p>
        </p:txBody>
      </p:sp>
      <p:sp>
        <p:nvSpPr>
          <p:cNvPr id="6" name="Text 2"/>
          <p:cNvSpPr/>
          <p:nvPr/>
        </p:nvSpPr>
        <p:spPr>
          <a:xfrm>
            <a:off x="833199" y="3429238"/>
            <a:ext cx="747760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Gathering comprehensive, high-quality data is crucial for accurate sea storm surge predictions. This involves collecting historical weather, oceanographic, and coastal data from various sources, including government agencies, research institutions, and real-time sensors.</a:t>
            </a:r>
            <a:endParaRPr lang="en-US" sz="1750" dirty="0"/>
          </a:p>
        </p:txBody>
      </p:sp>
      <p:sp>
        <p:nvSpPr>
          <p:cNvPr id="7" name="Text 3"/>
          <p:cNvSpPr/>
          <p:nvPr/>
        </p:nvSpPr>
        <p:spPr>
          <a:xfrm>
            <a:off x="833199" y="5100757"/>
            <a:ext cx="747760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data must then be preprocessed, cleaned, and organized to ensure consistency and compatibility for use in the machine learning model. This step may include handling missing values, removing outliers, and transforming the data into the appropriate format.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a:p>
        </p:txBody>
      </p:sp>
      <p:sp>
        <p:nvSpPr>
          <p:cNvPr id="4" name="Text 1"/>
          <p:cNvSpPr/>
          <p:nvPr/>
        </p:nvSpPr>
        <p:spPr>
          <a:xfrm>
            <a:off x="2037993" y="2212657"/>
            <a:ext cx="555498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Problem Statement</a:t>
            </a:r>
            <a:endParaRPr lang="en-US" sz="4374" dirty="0"/>
          </a:p>
        </p:txBody>
      </p:sp>
      <p:sp>
        <p:nvSpPr>
          <p:cNvPr id="5" name="Text 2"/>
          <p:cNvSpPr/>
          <p:nvPr/>
        </p:nvSpPr>
        <p:spPr>
          <a:xfrm>
            <a:off x="2393394" y="3351371"/>
            <a:ext cx="10199013"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DCD7E5"/>
                </a:solidFill>
                <a:latin typeface="Heebo" pitchFamily="34" charset="0"/>
                <a:ea typeface="Heebo" pitchFamily="34" charset="-122"/>
                <a:cs typeface="Heebo" pitchFamily="34" charset="-120"/>
              </a:rPr>
              <a:t>Accurately predicting the height and extent of sea storm surge is crucial for coastal communities to prepare and mitigate the impact of extreme weather events.</a:t>
            </a:r>
            <a:endParaRPr lang="en-US" sz="1750" dirty="0"/>
          </a:p>
        </p:txBody>
      </p:sp>
      <p:sp>
        <p:nvSpPr>
          <p:cNvPr id="6" name="Text 3"/>
          <p:cNvSpPr/>
          <p:nvPr/>
        </p:nvSpPr>
        <p:spPr>
          <a:xfrm>
            <a:off x="2393394" y="4150995"/>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DCD7E5"/>
                </a:solidFill>
                <a:latin typeface="Heebo" pitchFamily="34" charset="0"/>
                <a:ea typeface="Heebo" pitchFamily="34" charset="-122"/>
                <a:cs typeface="Heebo" pitchFamily="34" charset="-120"/>
              </a:rPr>
              <a:t>Existing models often struggle to capture the complex interactions between weather, ocean, and coastal dynamics, leading to inaccurate surge forecasts.</a:t>
            </a:r>
            <a:endParaRPr lang="en-US" sz="1750" dirty="0"/>
          </a:p>
        </p:txBody>
      </p:sp>
      <p:sp>
        <p:nvSpPr>
          <p:cNvPr id="7" name="Text 4"/>
          <p:cNvSpPr/>
          <p:nvPr/>
        </p:nvSpPr>
        <p:spPr>
          <a:xfrm>
            <a:off x="2393394" y="4950619"/>
            <a:ext cx="10199013"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DCD7E5"/>
                </a:solidFill>
                <a:latin typeface="Heebo" pitchFamily="34" charset="0"/>
                <a:ea typeface="Heebo" pitchFamily="34" charset="-122"/>
                <a:cs typeface="Heebo" pitchFamily="34" charset="-120"/>
              </a:rPr>
              <a:t>The goal is to develop a machine learning-based solution that can leverage diverse data sources to provide more reliable and granular surge predictions, enabling better emergency planning and resource allocation.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a:p>
        </p:txBody>
      </p:sp>
      <p:sp>
        <p:nvSpPr>
          <p:cNvPr id="4" name="Text 1"/>
          <p:cNvSpPr/>
          <p:nvPr/>
        </p:nvSpPr>
        <p:spPr>
          <a:xfrm>
            <a:off x="2037993" y="1124783"/>
            <a:ext cx="555498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Solution</a:t>
            </a:r>
            <a:endParaRPr lang="en-US" sz="4374" dirty="0"/>
          </a:p>
        </p:txBody>
      </p:sp>
      <p:sp>
        <p:nvSpPr>
          <p:cNvPr id="5" name="Shape 2"/>
          <p:cNvSpPr/>
          <p:nvPr/>
        </p:nvSpPr>
        <p:spPr>
          <a:xfrm>
            <a:off x="2037993" y="2263497"/>
            <a:ext cx="3370064" cy="4841200"/>
          </a:xfrm>
          <a:prstGeom prst="roundRect">
            <a:avLst>
              <a:gd name="adj" fmla="val 2967"/>
            </a:avLst>
          </a:prstGeom>
          <a:noFill/>
          <a:ln w="7620">
            <a:solidFill>
              <a:srgbClr val="552C86"/>
            </a:solidFill>
            <a:prstDash val="solid"/>
          </a:ln>
        </p:spPr>
        <p:txBody>
          <a:bodyPr/>
          <a:lstStyle/>
          <a:p>
            <a:endParaRPr lang="en-IN"/>
          </a:p>
        </p:txBody>
      </p:sp>
      <p:sp>
        <p:nvSpPr>
          <p:cNvPr id="6" name="Text 3"/>
          <p:cNvSpPr/>
          <p:nvPr/>
        </p:nvSpPr>
        <p:spPr>
          <a:xfrm>
            <a:off x="2267783" y="2493288"/>
            <a:ext cx="2786063"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Predictive Modeling</a:t>
            </a:r>
            <a:endParaRPr lang="en-US" sz="2187" dirty="0"/>
          </a:p>
        </p:txBody>
      </p:sp>
      <p:sp>
        <p:nvSpPr>
          <p:cNvPr id="7" name="Text 4"/>
          <p:cNvSpPr/>
          <p:nvPr/>
        </p:nvSpPr>
        <p:spPr>
          <a:xfrm>
            <a:off x="2267783" y="2973705"/>
            <a:ext cx="2910483" cy="3198614"/>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Our solution leverages advanced machine learning techniques to develop accurate predictive models for sea storm surge. These models can forecast surge levels with high precision, enabling better preparedness and response.</a:t>
            </a:r>
            <a:endParaRPr lang="en-US" sz="1750" dirty="0"/>
          </a:p>
        </p:txBody>
      </p:sp>
      <p:sp>
        <p:nvSpPr>
          <p:cNvPr id="8" name="Shape 5"/>
          <p:cNvSpPr/>
          <p:nvPr/>
        </p:nvSpPr>
        <p:spPr>
          <a:xfrm>
            <a:off x="5630228" y="2263497"/>
            <a:ext cx="3370064" cy="4841200"/>
          </a:xfrm>
          <a:prstGeom prst="roundRect">
            <a:avLst>
              <a:gd name="adj" fmla="val 2967"/>
            </a:avLst>
          </a:prstGeom>
          <a:noFill/>
          <a:ln w="7620">
            <a:solidFill>
              <a:srgbClr val="552C86"/>
            </a:solidFill>
            <a:prstDash val="solid"/>
          </a:ln>
        </p:spPr>
        <p:txBody>
          <a:bodyPr/>
          <a:lstStyle/>
          <a:p>
            <a:endParaRPr lang="en-IN"/>
          </a:p>
        </p:txBody>
      </p:sp>
      <p:sp>
        <p:nvSpPr>
          <p:cNvPr id="9" name="Text 6"/>
          <p:cNvSpPr/>
          <p:nvPr/>
        </p:nvSpPr>
        <p:spPr>
          <a:xfrm>
            <a:off x="5860018" y="2493288"/>
            <a:ext cx="2910483" cy="694373"/>
          </a:xfrm>
          <a:prstGeom prst="rect">
            <a:avLst/>
          </a:prstGeom>
          <a:noFill/>
          <a:ln/>
        </p:spPr>
        <p:txBody>
          <a:bodyPr wrap="squar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Real-Time Monitoring</a:t>
            </a:r>
            <a:endParaRPr lang="en-US" sz="2187" dirty="0"/>
          </a:p>
        </p:txBody>
      </p:sp>
      <p:sp>
        <p:nvSpPr>
          <p:cNvPr id="10" name="Text 7"/>
          <p:cNvSpPr/>
          <p:nvPr/>
        </p:nvSpPr>
        <p:spPr>
          <a:xfrm>
            <a:off x="5860018" y="3320891"/>
            <a:ext cx="2910483" cy="2487811"/>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We integrate real-time data from weather sensors, tidal gauges, and other sources to continuously monitor and update surge predictions, ensuring the most up-to-date and reliable information.</a:t>
            </a:r>
            <a:endParaRPr lang="en-US" sz="1750" dirty="0"/>
          </a:p>
        </p:txBody>
      </p:sp>
      <p:sp>
        <p:nvSpPr>
          <p:cNvPr id="11" name="Shape 8"/>
          <p:cNvSpPr/>
          <p:nvPr/>
        </p:nvSpPr>
        <p:spPr>
          <a:xfrm>
            <a:off x="9222462" y="2263497"/>
            <a:ext cx="3370064" cy="4841200"/>
          </a:xfrm>
          <a:prstGeom prst="roundRect">
            <a:avLst>
              <a:gd name="adj" fmla="val 2967"/>
            </a:avLst>
          </a:prstGeom>
          <a:noFill/>
          <a:ln w="7620">
            <a:solidFill>
              <a:srgbClr val="552C86"/>
            </a:solidFill>
            <a:prstDash val="solid"/>
          </a:ln>
        </p:spPr>
        <p:txBody>
          <a:bodyPr/>
          <a:lstStyle/>
          <a:p>
            <a:endParaRPr lang="en-IN"/>
          </a:p>
        </p:txBody>
      </p:sp>
      <p:sp>
        <p:nvSpPr>
          <p:cNvPr id="12" name="Text 9"/>
          <p:cNvSpPr/>
          <p:nvPr/>
        </p:nvSpPr>
        <p:spPr>
          <a:xfrm>
            <a:off x="9452253" y="2493288"/>
            <a:ext cx="2910483" cy="694373"/>
          </a:xfrm>
          <a:prstGeom prst="rect">
            <a:avLst/>
          </a:prstGeom>
          <a:noFill/>
          <a:ln/>
        </p:spPr>
        <p:txBody>
          <a:bodyPr wrap="squar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Geographic Visualization</a:t>
            </a:r>
            <a:endParaRPr lang="en-US" sz="2187" dirty="0"/>
          </a:p>
        </p:txBody>
      </p:sp>
      <p:sp>
        <p:nvSpPr>
          <p:cNvPr id="13" name="Text 10"/>
          <p:cNvSpPr/>
          <p:nvPr/>
        </p:nvSpPr>
        <p:spPr>
          <a:xfrm>
            <a:off x="9452253" y="3320891"/>
            <a:ext cx="2910483" cy="355401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solution features an intuitive geographic information system (GIS) interface that visually displays predicted surge levels, affected areas, and critical infrastructure, allowing for better decision-making and resource allocation.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a:p>
        </p:txBody>
      </p:sp>
      <p:sp>
        <p:nvSpPr>
          <p:cNvPr id="4" name="Text 1"/>
          <p:cNvSpPr/>
          <p:nvPr/>
        </p:nvSpPr>
        <p:spPr>
          <a:xfrm>
            <a:off x="2037993" y="990957"/>
            <a:ext cx="809875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Model Selection and Training</a:t>
            </a:r>
            <a:endParaRPr lang="en-US" sz="4374" dirty="0"/>
          </a:p>
        </p:txBody>
      </p:sp>
      <p:sp>
        <p:nvSpPr>
          <p:cNvPr id="5" name="Text 2"/>
          <p:cNvSpPr/>
          <p:nvPr/>
        </p:nvSpPr>
        <p:spPr>
          <a:xfrm>
            <a:off x="2037993" y="2218492"/>
            <a:ext cx="5006221" cy="2487811"/>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To build an accurate sea storm surge prediction model, we carefully select and train the most suitable machine learning algorithms. We evaluate various models, including neural networks, random forests, and gradient boosting, to find the one that best captures the complex dynamics of storm surge formation.</a:t>
            </a:r>
            <a:endParaRPr lang="en-US" sz="1750" dirty="0"/>
          </a:p>
        </p:txBody>
      </p:sp>
      <p:sp>
        <p:nvSpPr>
          <p:cNvPr id="6" name="Text 3"/>
          <p:cNvSpPr/>
          <p:nvPr/>
        </p:nvSpPr>
        <p:spPr>
          <a:xfrm>
            <a:off x="2037993" y="4906208"/>
            <a:ext cx="5006221" cy="2132409"/>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selected model is then trained on historical storm surge data, incorporating factors such as wind speeds, tidal patterns, and coastal topography. Rigorous testing and validation ensure the model's reliability in forecasting future surge events.</a:t>
            </a:r>
            <a:endParaRPr lang="en-US" sz="1750" dirty="0"/>
          </a:p>
        </p:txBody>
      </p:sp>
      <p:pic>
        <p:nvPicPr>
          <p:cNvPr id="7" name="Image 1" descr="preencoded.png"/>
          <p:cNvPicPr>
            <a:picLocks noChangeAspect="1"/>
          </p:cNvPicPr>
          <p:nvPr/>
        </p:nvPicPr>
        <p:blipFill>
          <a:blip r:embed="rId4"/>
          <a:stretch>
            <a:fillRect/>
          </a:stretch>
        </p:blipFill>
        <p:spPr>
          <a:xfrm>
            <a:off x="7593806" y="2268498"/>
            <a:ext cx="5006221" cy="333744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IN"/>
          </a:p>
        </p:txBody>
      </p:sp>
      <p:sp>
        <p:nvSpPr>
          <p:cNvPr id="4" name="Text 1"/>
          <p:cNvSpPr/>
          <p:nvPr/>
        </p:nvSpPr>
        <p:spPr>
          <a:xfrm>
            <a:off x="2037993" y="1498878"/>
            <a:ext cx="555498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Design</a:t>
            </a:r>
            <a:endParaRPr lang="en-US" sz="4374" dirty="0"/>
          </a:p>
        </p:txBody>
      </p:sp>
      <p:pic>
        <p:nvPicPr>
          <p:cNvPr id="5" name="Image 1" descr="preencoded.png"/>
          <p:cNvPicPr>
            <a:picLocks noChangeAspect="1"/>
          </p:cNvPicPr>
          <p:nvPr/>
        </p:nvPicPr>
        <p:blipFill>
          <a:blip r:embed="rId4"/>
          <a:stretch>
            <a:fillRect/>
          </a:stretch>
        </p:blipFill>
        <p:spPr>
          <a:xfrm>
            <a:off x="2037993" y="2637592"/>
            <a:ext cx="555427" cy="555427"/>
          </a:xfrm>
          <a:prstGeom prst="rect">
            <a:avLst/>
          </a:prstGeom>
        </p:spPr>
      </p:pic>
      <p:sp>
        <p:nvSpPr>
          <p:cNvPr id="6" name="Text 2"/>
          <p:cNvSpPr/>
          <p:nvPr/>
        </p:nvSpPr>
        <p:spPr>
          <a:xfrm>
            <a:off x="2037993" y="3415189"/>
            <a:ext cx="2388632"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Prototyping</a:t>
            </a:r>
            <a:endParaRPr lang="en-US" sz="2187" dirty="0"/>
          </a:p>
        </p:txBody>
      </p:sp>
      <p:sp>
        <p:nvSpPr>
          <p:cNvPr id="7" name="Text 3"/>
          <p:cNvSpPr/>
          <p:nvPr/>
        </p:nvSpPr>
        <p:spPr>
          <a:xfrm>
            <a:off x="2037993" y="3895606"/>
            <a:ext cx="2388632" cy="2132409"/>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We'll develop interactive prototypes to visualize the app's user interface and functionality, ensuring an intuitive and seamless experience.</a:t>
            </a:r>
            <a:endParaRPr lang="en-US" sz="1750" dirty="0"/>
          </a:p>
        </p:txBody>
      </p:sp>
      <p:pic>
        <p:nvPicPr>
          <p:cNvPr id="8" name="Image 2" descr="preencoded.png"/>
          <p:cNvPicPr>
            <a:picLocks noChangeAspect="1"/>
          </p:cNvPicPr>
          <p:nvPr/>
        </p:nvPicPr>
        <p:blipFill>
          <a:blip r:embed="rId5"/>
          <a:stretch>
            <a:fillRect/>
          </a:stretch>
        </p:blipFill>
        <p:spPr>
          <a:xfrm>
            <a:off x="4759881" y="2637592"/>
            <a:ext cx="555427" cy="555427"/>
          </a:xfrm>
          <a:prstGeom prst="rect">
            <a:avLst/>
          </a:prstGeom>
        </p:spPr>
      </p:pic>
      <p:sp>
        <p:nvSpPr>
          <p:cNvPr id="9" name="Text 4"/>
          <p:cNvSpPr/>
          <p:nvPr/>
        </p:nvSpPr>
        <p:spPr>
          <a:xfrm>
            <a:off x="4759881" y="3415189"/>
            <a:ext cx="2388632" cy="694373"/>
          </a:xfrm>
          <a:prstGeom prst="rect">
            <a:avLst/>
          </a:prstGeom>
          <a:noFill/>
          <a:ln/>
        </p:spPr>
        <p:txBody>
          <a:bodyPr wrap="squar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Responsive Design</a:t>
            </a:r>
            <a:endParaRPr lang="en-US" sz="2187" dirty="0"/>
          </a:p>
        </p:txBody>
      </p:sp>
      <p:sp>
        <p:nvSpPr>
          <p:cNvPr id="10" name="Text 5"/>
          <p:cNvSpPr/>
          <p:nvPr/>
        </p:nvSpPr>
        <p:spPr>
          <a:xfrm>
            <a:off x="4759881" y="4242792"/>
            <a:ext cx="2388632" cy="2487811"/>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The application will be designed to be fully responsive, optimizing the layout and interactions for various screen sizes and devices.</a:t>
            </a:r>
            <a:endParaRPr lang="en-US" sz="1750" dirty="0"/>
          </a:p>
        </p:txBody>
      </p:sp>
      <p:pic>
        <p:nvPicPr>
          <p:cNvPr id="11" name="Image 3" descr="preencoded.png"/>
          <p:cNvPicPr>
            <a:picLocks noChangeAspect="1"/>
          </p:cNvPicPr>
          <p:nvPr/>
        </p:nvPicPr>
        <p:blipFill>
          <a:blip r:embed="rId6"/>
          <a:stretch>
            <a:fillRect/>
          </a:stretch>
        </p:blipFill>
        <p:spPr>
          <a:xfrm>
            <a:off x="7481768" y="2637592"/>
            <a:ext cx="555427" cy="555427"/>
          </a:xfrm>
          <a:prstGeom prst="rect">
            <a:avLst/>
          </a:prstGeom>
        </p:spPr>
      </p:pic>
      <p:sp>
        <p:nvSpPr>
          <p:cNvPr id="12" name="Text 6"/>
          <p:cNvSpPr/>
          <p:nvPr/>
        </p:nvSpPr>
        <p:spPr>
          <a:xfrm>
            <a:off x="7481768" y="3415189"/>
            <a:ext cx="2388632"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Branding</a:t>
            </a:r>
            <a:endParaRPr lang="en-US" sz="2187" dirty="0"/>
          </a:p>
        </p:txBody>
      </p:sp>
      <p:sp>
        <p:nvSpPr>
          <p:cNvPr id="13" name="Text 7"/>
          <p:cNvSpPr/>
          <p:nvPr/>
        </p:nvSpPr>
        <p:spPr>
          <a:xfrm>
            <a:off x="7481768" y="3895606"/>
            <a:ext cx="2388632" cy="2487811"/>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A cohesive brand identity will be established, with a clean and visually appealing aesthetic that reflects the app's purpose and values.</a:t>
            </a:r>
            <a:endParaRPr lang="en-US" sz="1750" dirty="0"/>
          </a:p>
        </p:txBody>
      </p:sp>
      <p:pic>
        <p:nvPicPr>
          <p:cNvPr id="14" name="Image 4" descr="preencoded.png"/>
          <p:cNvPicPr>
            <a:picLocks noChangeAspect="1"/>
          </p:cNvPicPr>
          <p:nvPr/>
        </p:nvPicPr>
        <p:blipFill>
          <a:blip r:embed="rId7"/>
          <a:stretch>
            <a:fillRect/>
          </a:stretch>
        </p:blipFill>
        <p:spPr>
          <a:xfrm>
            <a:off x="10203656" y="2637592"/>
            <a:ext cx="555427" cy="555427"/>
          </a:xfrm>
          <a:prstGeom prst="rect">
            <a:avLst/>
          </a:prstGeom>
        </p:spPr>
      </p:pic>
      <p:sp>
        <p:nvSpPr>
          <p:cNvPr id="15" name="Text 8"/>
          <p:cNvSpPr/>
          <p:nvPr/>
        </p:nvSpPr>
        <p:spPr>
          <a:xfrm>
            <a:off x="10203656" y="3415189"/>
            <a:ext cx="2388751"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Usability</a:t>
            </a:r>
            <a:endParaRPr lang="en-US" sz="2187" dirty="0"/>
          </a:p>
        </p:txBody>
      </p:sp>
      <p:sp>
        <p:nvSpPr>
          <p:cNvPr id="16" name="Text 9"/>
          <p:cNvSpPr/>
          <p:nvPr/>
        </p:nvSpPr>
        <p:spPr>
          <a:xfrm>
            <a:off x="10203656" y="3895606"/>
            <a:ext cx="2388751" cy="2487811"/>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Extensive user testing will be conducted to identify and address any usability pain points, ensuring a delightful and efficient user experience.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809</Words>
  <Application>Microsoft Office PowerPoint</Application>
  <PresentationFormat>Custom</PresentationFormat>
  <Paragraphs>70</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Heebo</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PARTH  GREWAL</cp:lastModifiedBy>
  <cp:revision>2</cp:revision>
  <dcterms:created xsi:type="dcterms:W3CDTF">2024-04-21T11:07:27Z</dcterms:created>
  <dcterms:modified xsi:type="dcterms:W3CDTF">2024-04-21T11:09:21Z</dcterms:modified>
</cp:coreProperties>
</file>